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70" r:id="rId6"/>
    <p:sldId id="271" r:id="rId7"/>
    <p:sldId id="272" r:id="rId8"/>
    <p:sldId id="273" r:id="rId9"/>
    <p:sldId id="275" r:id="rId10"/>
    <p:sldId id="276" r:id="rId11"/>
    <p:sldId id="258" r:id="rId12"/>
    <p:sldId id="313" r:id="rId13"/>
    <p:sldId id="259" r:id="rId14"/>
    <p:sldId id="262" r:id="rId15"/>
    <p:sldId id="291" r:id="rId16"/>
    <p:sldId id="293" r:id="rId17"/>
    <p:sldId id="263" r:id="rId18"/>
    <p:sldId id="289" r:id="rId19"/>
    <p:sldId id="290" r:id="rId20"/>
    <p:sldId id="303" r:id="rId21"/>
    <p:sldId id="304" r:id="rId22"/>
    <p:sldId id="308" r:id="rId23"/>
    <p:sldId id="305" r:id="rId24"/>
    <p:sldId id="306" r:id="rId25"/>
    <p:sldId id="310" r:id="rId26"/>
    <p:sldId id="264" r:id="rId27"/>
    <p:sldId id="307" r:id="rId28"/>
    <p:sldId id="311" r:id="rId29"/>
    <p:sldId id="315" r:id="rId30"/>
    <p:sldId id="314" r:id="rId31"/>
    <p:sldId id="269" r:id="rId32"/>
  </p:sldIdLst>
  <p:sldSz cx="9144000" cy="5143500"/>
  <p:notesSz cx="6858000" cy="9144000"/>
  <p:embeddedFontLst>
    <p:embeddedFont>
      <p:font typeface="Roboto" panose="02000000000000000000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19"/>
        <p:guide pos="2842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font" Target="fonts/font2.fntdata"/><Relationship Id="rId36" Type="http://schemas.openxmlformats.org/officeDocument/2006/relationships/font" Target="fonts/font1.fntdata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552b57121_0_13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552b57121_0_1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73a04f_0_9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73a04f_0_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552b57121_0_51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552b57121_0_5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552b57121_0_51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552b57121_0_5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552b57121_0_51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552b57121_0_5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552b57121_0_8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552b57121_0_8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552b57121_0_8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552b57121_0_8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552b57121_0_8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552b57121_0_8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552b57121_0_8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552b57121_0_8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552b57121_0_8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552b57121_0_8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552b57121_0_8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552b57121_0_8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552b57121_0_8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552b57121_0_8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552b57121_0_8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552b57121_0_8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552b57121_0_8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552b57121_0_8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552b57121_0_6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552b57121_0_6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552b57121_0_6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552b57121_0_6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552b57121_0_6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552b57121_0_6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552b57121_0_6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552b57121_0_6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552b57121_0_6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552b57121_0_6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6f73a04f_0_4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c6f73a04f_0_4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552b57121_0_13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552b57121_0_1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chemeClr val="accent4"/>
        </a:solidFill>
        <a:effectLst/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5" name="Google Shape;55;p10"/>
          <p:cNvSpPr txBox="1"/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 panose="02000000000000000000"/>
              <a:buNone/>
              <a:defRPr sz="32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 panose="02000000000000000000"/>
              <a:buNone/>
              <a:defRPr sz="32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 panose="02000000000000000000"/>
              <a:buNone/>
              <a:defRPr sz="32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 panose="02000000000000000000"/>
              <a:buNone/>
              <a:defRPr sz="32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 panose="02000000000000000000"/>
              <a:buNone/>
              <a:defRPr sz="32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 panose="02000000000000000000"/>
              <a:buNone/>
              <a:defRPr sz="32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 panose="02000000000000000000"/>
              <a:buNone/>
              <a:defRPr sz="32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 panose="02000000000000000000"/>
              <a:buNone/>
              <a:defRPr sz="32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 panose="02000000000000000000"/>
              <a:buNone/>
              <a:defRPr sz="32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 panose="02000000000000000000"/>
              <a:buChar char="●"/>
              <a:defRPr sz="1800"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○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■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●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○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■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●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○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 panose="02000000000000000000"/>
              <a:buChar char="■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</a:fld>
            <a:endParaRPr lang="zh-HK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mirrors.tuna.tsinghua.edu.cn/help/pypi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tags" Target="../tags/tag1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tags" Target="../tags/tag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www.python.org/downloads/" TargetMode="Externa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1056005" y="1830705"/>
            <a:ext cx="5894705" cy="9334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环境配置</a:t>
            </a:r>
            <a:r>
              <a:rPr lang="zh-HK"/>
              <a:t>与</a:t>
            </a:r>
            <a:r>
              <a:rPr lang="zh-CN" altLang="zh-HK">
                <a:ea typeface="宋体" panose="02010600030101010101" pitchFamily="2" charset="-122"/>
              </a:rPr>
              <a:t>转置卷积</a:t>
            </a:r>
            <a:endParaRPr lang="zh-CN" altLang="zh-HK">
              <a:ea typeface="宋体" panose="02010600030101010101" pitchFamily="2" charset="-122"/>
            </a:endParaRPr>
          </a:p>
        </p:txBody>
      </p:sp>
      <p:sp>
        <p:nvSpPr>
          <p:cNvPr id="68" name="Google Shape;68;p13"/>
          <p:cNvSpPr txBox="1"/>
          <p:nvPr>
            <p:ph type="subTitle" idx="1"/>
          </p:nvPr>
        </p:nvSpPr>
        <p:spPr>
          <a:xfrm>
            <a:off x="6198525" y="3699850"/>
            <a:ext cx="2794800" cy="9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2400"/>
              <a:t>2019.11</a:t>
            </a:r>
            <a:r>
              <a:rPr lang="en-US" altLang="zh-HK" sz="2400"/>
              <a:t>.</a:t>
            </a:r>
            <a:r>
              <a:rPr lang="en-US" altLang="zh-HK" sz="2400"/>
              <a:t>30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2400"/>
              <a:t>唐志鸿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/>
        </p:nvSpPr>
        <p:spPr>
          <a:xfrm>
            <a:off x="300300" y="133325"/>
            <a:ext cx="32700" cy="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560" y="222250"/>
            <a:ext cx="41529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pip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或者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conda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安装必要的包</a:t>
            </a:r>
            <a:endParaRPr lang="zh-CN" altLang="en-US" sz="20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74700" y="1466850"/>
            <a:ext cx="62865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hlinkClick r:id="rId1" action="ppaction://hlinkfile"/>
              </a:rPr>
              <a:t>可以使用清华源来加速下载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50900" y="2038350"/>
            <a:ext cx="57277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pip install -i https://pypi.tuna.tsinghua.edu.cn/simple torch==1.3</a:t>
            </a:r>
            <a:r>
              <a:rPr lang="zh-CN" altLang="en-US">
                <a:solidFill>
                  <a:schemeClr val="bg1"/>
                </a:solidFill>
                <a:ea typeface="宋体" panose="02010600030101010101" pitchFamily="2" charset="-122"/>
              </a:rPr>
              <a:t>（有可能镜像中不存在）</a:t>
            </a:r>
            <a:endParaRPr lang="zh-CN" altLang="en-US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50900" y="2774950"/>
            <a:ext cx="57277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bg1"/>
                </a:solidFill>
                <a:ea typeface="宋体" panose="02010600030101010101" pitchFamily="2" charset="-122"/>
              </a:rPr>
              <a:t>也可以在官网中点击相应的系统，</a:t>
            </a:r>
            <a:r>
              <a:rPr lang="en-US" altLang="zh-CN">
                <a:solidFill>
                  <a:schemeClr val="bg1"/>
                </a:solidFill>
                <a:ea typeface="宋体" panose="02010600030101010101" pitchFamily="2" charset="-122"/>
              </a:rPr>
              <a:t>python</a:t>
            </a:r>
            <a:r>
              <a:rPr lang="zh-CN" altLang="en-US">
                <a:solidFill>
                  <a:schemeClr val="bg1"/>
                </a:solidFill>
                <a:ea typeface="宋体" panose="02010600030101010101" pitchFamily="2" charset="-122"/>
              </a:rPr>
              <a:t>版本及其他条件，获得相应下载命令</a:t>
            </a:r>
            <a:endParaRPr lang="zh-CN" altLang="en-US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39800" y="3651250"/>
            <a:ext cx="57277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bg1"/>
                </a:solidFill>
                <a:ea typeface="宋体" panose="02010600030101010101" pitchFamily="2" charset="-122"/>
              </a:rPr>
              <a:t>tensorflow2.0</a:t>
            </a:r>
            <a:r>
              <a:rPr lang="zh-CN" altLang="en-US">
                <a:solidFill>
                  <a:schemeClr val="bg1"/>
                </a:solidFill>
                <a:ea typeface="宋体" panose="02010600030101010101" pitchFamily="2" charset="-122"/>
              </a:rPr>
              <a:t>的下载：</a:t>
            </a:r>
            <a:endParaRPr lang="zh-CN" altLang="en-US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ea typeface="宋体" panose="02010600030101010101" pitchFamily="2" charset="-122"/>
              </a:rPr>
              <a:t>pip</a:t>
            </a:r>
            <a:r>
              <a:rPr lang="en-US" altLang="zh-CN">
                <a:solidFill>
                  <a:schemeClr val="bg1"/>
                </a:solidFill>
                <a:ea typeface="宋体" panose="02010600030101010101" pitchFamily="2" charset="-122"/>
              </a:rPr>
              <a:t>/conda</a:t>
            </a:r>
            <a:r>
              <a:rPr lang="zh-CN" altLang="en-US">
                <a:solidFill>
                  <a:schemeClr val="bg1"/>
                </a:solidFill>
                <a:ea typeface="宋体" panose="02010600030101010101" pitchFamily="2" charset="-122"/>
              </a:rPr>
              <a:t> install tensorflow-gpu==2.0.0</a:t>
            </a:r>
            <a:endParaRPr lang="zh-CN" altLang="en-US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algn="ctr"/>
            <a:endParaRPr lang="zh-CN" altLang="en-US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algn="ctr"/>
            <a:endParaRPr lang="zh-CN" altLang="en-US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>
                <a:ea typeface="宋体" panose="02010600030101010101" pitchFamily="2" charset="-122"/>
              </a:rPr>
              <a:t>转置卷积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567500" y="2272275"/>
            <a:ext cx="6681600" cy="18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 panose="02000000000000000000"/>
              <a:buChar char="●"/>
            </a:pPr>
            <a:r>
              <a:rPr lang="zh-CN" altLang="zh-HK" sz="2000">
                <a:latin typeface="Roboto" panose="02000000000000000000"/>
                <a:ea typeface="宋体" panose="02010600030101010101" pitchFamily="2" charset="-122"/>
                <a:cs typeface="Roboto" panose="02000000000000000000"/>
                <a:sym typeface="Roboto" panose="02000000000000000000"/>
              </a:rPr>
              <a:t>原理与</a:t>
            </a:r>
            <a:r>
              <a:rPr lang="zh-CN" altLang="zh-HK" sz="2000">
                <a:latin typeface="Roboto" panose="02000000000000000000"/>
                <a:ea typeface="宋体" panose="02010600030101010101" pitchFamily="2" charset="-122"/>
                <a:cs typeface="Roboto" panose="02000000000000000000"/>
                <a:sym typeface="Roboto" panose="02000000000000000000"/>
              </a:rPr>
              <a:t>转置矩阵的推导过程</a:t>
            </a:r>
            <a:endParaRPr lang="zh-CN" altLang="zh-HK" sz="2000">
              <a:latin typeface="Roboto" panose="02000000000000000000"/>
              <a:ea typeface="宋体" panose="02010600030101010101" pitchFamily="2" charset="-122"/>
              <a:cs typeface="Roboto" panose="02000000000000000000"/>
              <a:sym typeface="Roboto" panose="02000000000000000000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 panose="02000000000000000000"/>
              <a:buChar char="●"/>
            </a:pPr>
            <a:r>
              <a:rPr lang="zh-CN" altLang="zh-HK" sz="2000">
                <a:latin typeface="Roboto" panose="02000000000000000000"/>
                <a:ea typeface="宋体" panose="02010600030101010101" pitchFamily="2" charset="-122"/>
                <a:cs typeface="Roboto" panose="02000000000000000000"/>
                <a:sym typeface="Roboto" panose="02000000000000000000"/>
              </a:rPr>
              <a:t>卷积实际计算过程</a:t>
            </a:r>
            <a:endParaRPr lang="zh-CN" altLang="zh-HK" sz="2000">
              <a:latin typeface="Roboto" panose="02000000000000000000"/>
              <a:ea typeface="宋体" panose="02010600030101010101" pitchFamily="2" charset="-122"/>
              <a:cs typeface="Roboto" panose="02000000000000000000"/>
              <a:sym typeface="Roboto" panose="02000000000000000000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 panose="02000000000000000000"/>
              <a:buChar char="●"/>
            </a:pPr>
            <a:r>
              <a:rPr lang="zh-CN" sz="2000">
                <a:latin typeface="Roboto" panose="02000000000000000000"/>
                <a:ea typeface="宋体" panose="02010600030101010101" pitchFamily="2" charset="-122"/>
                <a:cs typeface="Roboto" panose="02000000000000000000"/>
                <a:sym typeface="Roboto" panose="02000000000000000000"/>
              </a:rPr>
              <a:t>转置卷积的深刻理解</a:t>
            </a:r>
            <a:endParaRPr lang="zh-CN" sz="2000">
              <a:latin typeface="Roboto" panose="02000000000000000000"/>
              <a:ea typeface="宋体" panose="02010600030101010101" pitchFamily="2" charset="-122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卷积操作</a:t>
            </a:r>
            <a:endParaRPr lang="zh-CN" altLang="zh-HK">
              <a:ea typeface="宋体" panose="02010600030101010101" pitchFamily="2" charset="-122"/>
            </a:endParaRPr>
          </a:p>
        </p:txBody>
      </p:sp>
      <p:pic>
        <p:nvPicPr>
          <p:cNvPr id="1" name="图片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65" y="687705"/>
            <a:ext cx="5852795" cy="194437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" y="2934970"/>
            <a:ext cx="5852795" cy="21824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02985" y="2696845"/>
            <a:ext cx="2821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如果有多个输入通道？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卷积操作</a:t>
            </a:r>
            <a:endParaRPr lang="zh-CN" altLang="zh-HK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b="7998"/>
          <a:stretch>
            <a:fillRect/>
          </a:stretch>
        </p:blipFill>
        <p:spPr>
          <a:xfrm>
            <a:off x="98425" y="692150"/>
            <a:ext cx="6945630" cy="23329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30" y="3248660"/>
            <a:ext cx="7848600" cy="1143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97350" y="4519295"/>
            <a:ext cx="4159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/>
              <a:t>C</a:t>
            </a:r>
            <a:endParaRPr lang="en-US" altLang="zh-CN" sz="2000"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卷积操作</a:t>
            </a:r>
            <a:endParaRPr lang="zh-CN" altLang="zh-HK"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6115" y="1419860"/>
            <a:ext cx="22205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/>
              <a:t>C   *  M  =  O</a:t>
            </a:r>
            <a:endParaRPr lang="en-US" altLang="zh-CN" sz="2000" b="1"/>
          </a:p>
        </p:txBody>
      </p:sp>
      <p:sp>
        <p:nvSpPr>
          <p:cNvPr id="1" name="文本框 0"/>
          <p:cNvSpPr txBox="1"/>
          <p:nvPr/>
        </p:nvSpPr>
        <p:spPr>
          <a:xfrm>
            <a:off x="533400" y="789940"/>
            <a:ext cx="3206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将图像拉成一列：</a:t>
            </a:r>
            <a:r>
              <a:rPr lang="en-US" altLang="zh-CN" sz="1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</a:t>
            </a:r>
            <a:r>
              <a:rPr lang="en-US" altLang="zh-CN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en-US" altLang="zh-CN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16 x 1</a:t>
            </a:r>
            <a:endParaRPr lang="en-US" altLang="zh-CN" sz="1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3400" y="1818640"/>
            <a:ext cx="735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 x 16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1163955" y="1818640"/>
            <a:ext cx="735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16 x 1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1869440" y="1818640"/>
            <a:ext cx="6477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 x 1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704215" y="2251710"/>
            <a:ext cx="36385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/>
              <a:t>C^T * C  *  M  =  C^T * O</a:t>
            </a:r>
            <a:endParaRPr lang="en-US" altLang="zh-CN" sz="2000" b="1"/>
          </a:p>
        </p:txBody>
      </p:sp>
      <p:sp>
        <p:nvSpPr>
          <p:cNvPr id="7" name="文本框 6"/>
          <p:cNvSpPr txBox="1"/>
          <p:nvPr/>
        </p:nvSpPr>
        <p:spPr>
          <a:xfrm>
            <a:off x="704215" y="3207385"/>
            <a:ext cx="36385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/>
              <a:t>           X          =  C^T * O</a:t>
            </a:r>
            <a:endParaRPr lang="en-US" altLang="zh-CN" sz="2000" b="1"/>
          </a:p>
        </p:txBody>
      </p:sp>
      <p:sp>
        <p:nvSpPr>
          <p:cNvPr id="9" name="下箭头 8"/>
          <p:cNvSpPr/>
          <p:nvPr/>
        </p:nvSpPr>
        <p:spPr>
          <a:xfrm>
            <a:off x="1562100" y="2640965"/>
            <a:ext cx="200025" cy="619125"/>
          </a:xfrm>
          <a:prstGeom prst="downArrow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614930" y="3736340"/>
            <a:ext cx="735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16 x 4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3235960" y="3736340"/>
            <a:ext cx="6477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 x 1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1287780" y="3745865"/>
            <a:ext cx="735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16 x 1</a:t>
            </a:r>
            <a:endParaRPr lang="en-US" altLang="zh-CN"/>
          </a:p>
        </p:txBody>
      </p:sp>
      <p:sp>
        <p:nvSpPr>
          <p:cNvPr id="13" name="右大括号 12"/>
          <p:cNvSpPr/>
          <p:nvPr/>
        </p:nvSpPr>
        <p:spPr>
          <a:xfrm>
            <a:off x="3883660" y="2324100"/>
            <a:ext cx="221615" cy="1543050"/>
          </a:xfrm>
          <a:prstGeom prst="rightBrac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248150" y="2933700"/>
            <a:ext cx="26562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ea typeface="宋体" panose="02010600030101010101" pitchFamily="2" charset="-122"/>
              </a:rPr>
              <a:t>通过这样的计算将输入</a:t>
            </a:r>
            <a:r>
              <a:rPr lang="en-US" altLang="zh-CN">
                <a:ea typeface="宋体" panose="02010600030101010101" pitchFamily="2" charset="-122"/>
              </a:rPr>
              <a:t>4</a:t>
            </a:r>
            <a:r>
              <a:rPr lang="zh-CN" altLang="en-US">
                <a:ea typeface="宋体" panose="02010600030101010101" pitchFamily="2" charset="-122"/>
              </a:rPr>
              <a:t>升到</a:t>
            </a:r>
            <a:r>
              <a:rPr lang="en-US" altLang="zh-CN">
                <a:ea typeface="宋体" panose="02010600030101010101" pitchFamily="2" charset="-122"/>
              </a:rPr>
              <a:t>16.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178685" y="4219575"/>
            <a:ext cx="27622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可以看出其计算与普通卷积相同，只不过需要将卷积核矩阵转置。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加速操作</a:t>
            </a:r>
            <a:endParaRPr lang="zh-CN" altLang="zh-HK"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4310" y="861060"/>
            <a:ext cx="44894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caffe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中使用了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im2col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的这样的操作来加速卷积计算：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87040" y="1306830"/>
            <a:ext cx="4033520" cy="36271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加速操作</a:t>
            </a:r>
            <a:endParaRPr lang="zh-CN" altLang="zh-HK"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4310" y="861060"/>
            <a:ext cx="44894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多个通道变化如下：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" name="图片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7980" y="1259840"/>
            <a:ext cx="1030605" cy="35610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2285" y="1062355"/>
            <a:ext cx="539115" cy="3956685"/>
          </a:xfrm>
          <a:prstGeom prst="rect">
            <a:avLst/>
          </a:prstGeom>
        </p:spPr>
      </p:pic>
      <p:cxnSp>
        <p:nvCxnSpPr>
          <p:cNvPr id="5" name="直接箭头连接符 4"/>
          <p:cNvCxnSpPr/>
          <p:nvPr/>
        </p:nvCxnSpPr>
        <p:spPr>
          <a:xfrm>
            <a:off x="1804670" y="2785110"/>
            <a:ext cx="4583430" cy="0"/>
          </a:xfrm>
          <a:prstGeom prst="straightConnector1">
            <a:avLst/>
          </a:prstGeom>
          <a:ln w="12700">
            <a:solidFill>
              <a:schemeClr val="bg2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920365" y="2418080"/>
            <a:ext cx="25069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一张特征图对应一组横排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加速操作</a:t>
            </a:r>
            <a:endParaRPr lang="zh-CN" altLang="zh-HK"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4310" y="861060"/>
            <a:ext cx="44894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kernel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也应该要对应着进行变换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假设输出是一个通道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365" y="1724025"/>
            <a:ext cx="955040" cy="31559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2130" y="2588895"/>
            <a:ext cx="6003290" cy="565785"/>
          </a:xfrm>
          <a:prstGeom prst="rect">
            <a:avLst/>
          </a:prstGeom>
        </p:spPr>
      </p:pic>
      <p:cxnSp>
        <p:nvCxnSpPr>
          <p:cNvPr id="8" name="直接箭头连接符 7"/>
          <p:cNvCxnSpPr/>
          <p:nvPr/>
        </p:nvCxnSpPr>
        <p:spPr>
          <a:xfrm flipV="1">
            <a:off x="1590675" y="2737485"/>
            <a:ext cx="1472565" cy="12065"/>
          </a:xfrm>
          <a:prstGeom prst="straightConnector1">
            <a:avLst/>
          </a:prstGeom>
          <a:ln w="12700">
            <a:solidFill>
              <a:schemeClr val="bg2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668145" y="1954530"/>
            <a:ext cx="131826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对应着一个输出通道的卷积核沿横排展开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683760" y="3841750"/>
            <a:ext cx="31115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如果有多个输出通道，卷积核应该怎么堆叠？</a:t>
            </a:r>
            <a:endParaRPr lang="zh-CN" altLang="en-US"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加速操作</a:t>
            </a:r>
            <a:endParaRPr lang="zh-CN" altLang="zh-HK"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425" y="683260"/>
            <a:ext cx="44894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卷积计算可以表示为：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425" y="1082040"/>
            <a:ext cx="8731250" cy="400367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加速操作</a:t>
            </a:r>
            <a:endParaRPr lang="zh-CN" altLang="zh-HK"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425" y="683260"/>
            <a:ext cx="44894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卷积计算可以表示为：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1" name="图片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475" y="1018540"/>
            <a:ext cx="6140450" cy="41255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557645" y="2203450"/>
            <a:ext cx="220980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这样就完成了一次卷积运算。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因为这里也是矩阵相乘，所以按照上面的公式同样变换，也可以得到转置卷积的计算。</a:t>
            </a:r>
            <a:endParaRPr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/>
        </p:nvSpPr>
        <p:spPr>
          <a:xfrm>
            <a:off x="426720" y="385445"/>
            <a:ext cx="1388745" cy="636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>
                <a:solidFill>
                  <a:schemeClr val="lt1"/>
                </a:solidFill>
                <a:latin typeface="Roboto" panose="02000000000000000000"/>
                <a:ea typeface="宋体" panose="02010600030101010101" pitchFamily="2" charset="-122"/>
                <a:cs typeface="Roboto" panose="02000000000000000000"/>
                <a:sym typeface="Roboto" panose="02000000000000000000"/>
              </a:rPr>
              <a:t>连接</a:t>
            </a:r>
            <a:endParaRPr lang="zh-CN" sz="4000">
              <a:solidFill>
                <a:schemeClr val="lt1"/>
              </a:solidFill>
              <a:latin typeface="Roboto" panose="02000000000000000000"/>
              <a:ea typeface="宋体" panose="02010600030101010101" pitchFamily="2" charset="-122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" name="文本框 0"/>
          <p:cNvSpPr txBox="1"/>
          <p:nvPr/>
        </p:nvSpPr>
        <p:spPr>
          <a:xfrm>
            <a:off x="493395" y="1217295"/>
            <a:ext cx="19113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windows</a:t>
            </a:r>
            <a:r>
              <a:rPr lang="zh-CN" altLang="en-US" sz="2400">
                <a:solidFill>
                  <a:schemeClr val="bg1"/>
                </a:solidFill>
                <a:ea typeface="宋体" panose="02010600030101010101" pitchFamily="2" charset="-122"/>
              </a:rPr>
              <a:t>：</a:t>
            </a:r>
            <a:endParaRPr lang="zh-CN" altLang="en-US" sz="240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pic>
        <p:nvPicPr>
          <p:cNvPr id="2" name="图片 1" descr="P1B$QWIC~GW3(`PS9B(GIDU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82290" y="911225"/>
            <a:ext cx="4662170" cy="414210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206115" y="1242060"/>
            <a:ext cx="261620" cy="21399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688205" y="2287270"/>
            <a:ext cx="1258570" cy="185420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688205" y="2479040"/>
            <a:ext cx="487680" cy="15049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404745" y="512445"/>
            <a:ext cx="19939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添加新连接项</a:t>
            </a:r>
            <a:endParaRPr lang="zh-CN" altLang="en-US" sz="2000">
              <a:solidFill>
                <a:schemeClr val="bg1"/>
              </a:solidFill>
            </a:endParaRPr>
          </a:p>
        </p:txBody>
      </p:sp>
      <p:cxnSp>
        <p:nvCxnSpPr>
          <p:cNvPr id="7" name="直接箭头连接符 6"/>
          <p:cNvCxnSpPr>
            <a:stCxn id="3" idx="0"/>
          </p:cNvCxnSpPr>
          <p:nvPr/>
        </p:nvCxnSpPr>
        <p:spPr>
          <a:xfrm flipV="1">
            <a:off x="3336925" y="779145"/>
            <a:ext cx="47625" cy="46291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转置卷积操作</a:t>
            </a:r>
            <a:endParaRPr lang="zh-CN" altLang="zh-HK"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425" y="683260"/>
            <a:ext cx="44894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转置卷积可以表示为：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65480" y="1314450"/>
            <a:ext cx="651446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卷积核：大小Size，步长Stride，padding</a:t>
            </a:r>
            <a:endParaRPr lang="zh-CN" altLang="en-US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AutoNum type="arabicPeriod"/>
            </a:pP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得到新的特征图x'：大小 H' = H + (Stride -1)*(H -1) W' = W + (Stride -1)*(W -1)。实质上是在原特征图中插0，在原先H方向上每两个相邻的特征值中间插上 (Stride -1)个0，因为有（H-1）个空档，所以在原先的特征图上加上(Stride -1)*(H -1)个0。W方向同理。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padding’变为Size-padding -1。</a:t>
            </a:r>
            <a:endParaRPr lang="zh-CN" altLang="en-US" sz="18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42900" indent="-342900">
              <a:buAutoNum type="arabicPeriod"/>
            </a:pP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新的卷积核：新的卷积核的stride'变为1，大小size'不变还是Size</a:t>
            </a:r>
            <a:endParaRPr lang="zh-CN" altLang="en-US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AutoNum type="arabicPeriod"/>
            </a:pP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用新的卷积核在新的特征图上做常规的卷积：</a:t>
            </a:r>
            <a:endParaRPr lang="zh-CN" altLang="en-US" sz="18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深刻理解</a:t>
            </a:r>
            <a:endParaRPr lang="zh-CN" altLang="zh-HK"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425" y="683260"/>
            <a:ext cx="5238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卷积计算可以表示为：</a:t>
            </a:r>
            <a:r>
              <a:rPr lang="zh-CN" altLang="en-US" sz="200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k=3, s=1 and p=0.</a:t>
            </a:r>
            <a:endParaRPr lang="zh-CN" altLang="en-US" sz="200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 rot="16200000" flipH="1">
            <a:off x="-1144905" y="2599055"/>
            <a:ext cx="4057650" cy="8858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501775" y="2215515"/>
            <a:ext cx="398145" cy="165290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altLang="zh-CN"/>
              <a:t>(x1,x2, x3, x4)</a:t>
            </a:r>
            <a:endParaRPr lang="en-US" altLang="zh-CN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r="44223"/>
          <a:stretch>
            <a:fillRect/>
          </a:stretch>
        </p:blipFill>
        <p:spPr>
          <a:xfrm>
            <a:off x="3515360" y="1082040"/>
            <a:ext cx="3123565" cy="337248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69595" y="3689350"/>
            <a:ext cx="2159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69595" y="2787650"/>
            <a:ext cx="215900" cy="21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69595" y="1814195"/>
            <a:ext cx="215900" cy="21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 flipV="1">
            <a:off x="1826895" y="2736850"/>
            <a:ext cx="1689100" cy="76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流程图: 汇总连接 10"/>
          <p:cNvSpPr/>
          <p:nvPr/>
        </p:nvSpPr>
        <p:spPr>
          <a:xfrm>
            <a:off x="1318895" y="2673350"/>
            <a:ext cx="165100" cy="165100"/>
          </a:xfrm>
          <a:prstGeom prst="flowChartSummingJunc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928495" y="1797050"/>
            <a:ext cx="15748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可以看到通过内积操作，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x1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会作用到对应的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9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个点上，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x2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一样。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839595" y="4400550"/>
            <a:ext cx="18034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因此两边等效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7266305" y="1517650"/>
            <a:ext cx="1755140" cy="12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7304405" y="1922145"/>
            <a:ext cx="1717040" cy="1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7317105" y="2749550"/>
            <a:ext cx="1704340" cy="6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V="1">
            <a:off x="7279005" y="2353945"/>
            <a:ext cx="1742440" cy="146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7291705" y="3206750"/>
            <a:ext cx="1729740" cy="6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7736205" y="1517650"/>
            <a:ext cx="0" cy="1689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8155305" y="1530350"/>
            <a:ext cx="12700" cy="172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8587105" y="1492250"/>
            <a:ext cx="1270" cy="172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9008745" y="1517650"/>
            <a:ext cx="6350" cy="170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7279005" y="1539875"/>
            <a:ext cx="0" cy="1689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7279005" y="1543050"/>
            <a:ext cx="1308100" cy="1219200"/>
          </a:xfrm>
          <a:prstGeom prst="rect">
            <a:avLst/>
          </a:prstGeom>
          <a:noFill/>
          <a:ln>
            <a:solidFill>
              <a:schemeClr val="accent3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7736205" y="1543050"/>
            <a:ext cx="1308100" cy="12192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>
          <a:xfrm flipV="1">
            <a:off x="6636385" y="1911350"/>
            <a:ext cx="622300" cy="1397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深刻理解</a:t>
            </a:r>
            <a:endParaRPr lang="zh-CN" altLang="zh-HK"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425" y="683260"/>
            <a:ext cx="44894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卷积计算可以表示为：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 rot="16200000" flipH="1">
            <a:off x="-1144905" y="2599055"/>
            <a:ext cx="4057650" cy="8858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501775" y="2215515"/>
            <a:ext cx="398145" cy="165290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altLang="zh-CN"/>
              <a:t>(x1,x2, x3, x4)</a:t>
            </a:r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569595" y="3689350"/>
            <a:ext cx="2159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69595" y="2787650"/>
            <a:ext cx="215900" cy="21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69595" y="1814195"/>
            <a:ext cx="215900" cy="21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 flipV="1">
            <a:off x="1826895" y="2736850"/>
            <a:ext cx="1689100" cy="76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流程图: 汇总连接 10"/>
          <p:cNvSpPr/>
          <p:nvPr/>
        </p:nvSpPr>
        <p:spPr>
          <a:xfrm>
            <a:off x="1318895" y="2673350"/>
            <a:ext cx="165100" cy="165100"/>
          </a:xfrm>
          <a:prstGeom prst="flowChartSummingJunc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864995" y="1797050"/>
            <a:ext cx="15748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可以看到通过内积操作，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x1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会作用到对应的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9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个点上，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x2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一样。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712595" y="4248150"/>
            <a:ext cx="18034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因此两边等效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" name="图片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995" y="683895"/>
            <a:ext cx="4432935" cy="418211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深刻理解</a:t>
            </a:r>
            <a:endParaRPr lang="zh-CN" altLang="zh-HK"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425" y="683260"/>
            <a:ext cx="71558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No padding == k-1 padding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 padding   == k-1-1 padding(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从原图的有效区域去理解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995" y="1412240"/>
            <a:ext cx="8773795" cy="335851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  <a:sym typeface="+mn-ea"/>
              </a:rPr>
              <a:t>深刻理解</a:t>
            </a:r>
            <a:endParaRPr lang="zh-HK"/>
          </a:p>
        </p:txBody>
      </p:sp>
      <p:sp>
        <p:nvSpPr>
          <p:cNvPr id="1" name="文本框 0"/>
          <p:cNvSpPr txBox="1"/>
          <p:nvPr/>
        </p:nvSpPr>
        <p:spPr>
          <a:xfrm>
            <a:off x="98425" y="1082675"/>
            <a:ext cx="440626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800">
                <a:latin typeface="Times New Roman" panose="02020603050405020304" charset="0"/>
                <a:cs typeface="Times New Roman" panose="02020603050405020304" charset="0"/>
              </a:rPr>
              <a:t>torch.nn.ConvTranspose2d(in_channels, </a:t>
            </a:r>
            <a:endParaRPr lang="zh-CN" alt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1800">
                <a:latin typeface="Times New Roman" panose="02020603050405020304" charset="0"/>
                <a:cs typeface="Times New Roman" panose="02020603050405020304" charset="0"/>
              </a:rPr>
              <a:t> out_channels, kernel_size,</a:t>
            </a:r>
            <a:endParaRPr lang="zh-CN" alt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1800">
                <a:latin typeface="Times New Roman" panose="02020603050405020304" charset="0"/>
                <a:cs typeface="Times New Roman" panose="02020603050405020304" charset="0"/>
              </a:rPr>
              <a:t> stride=1, padding=0, output_padding=0, </a:t>
            </a:r>
            <a:endParaRPr lang="zh-CN" alt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1800">
                <a:latin typeface="Times New Roman" panose="02020603050405020304" charset="0"/>
                <a:cs typeface="Times New Roman" panose="02020603050405020304" charset="0"/>
              </a:rPr>
              <a:t>groups=1, bias=True, dilation=1,</a:t>
            </a:r>
            <a:endParaRPr lang="zh-CN" alt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sz="1800">
                <a:latin typeface="Times New Roman" panose="02020603050405020304" charset="0"/>
                <a:cs typeface="Times New Roman" panose="02020603050405020304" charset="0"/>
              </a:rPr>
              <a:t> padding_mode='zeros')</a:t>
            </a:r>
            <a:endParaRPr lang="zh-CN" altLang="en-US" sz="18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4690" y="1035685"/>
            <a:ext cx="4257675" cy="387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20345" y="2940050"/>
            <a:ext cx="38481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这里将</a:t>
            </a:r>
            <a:r>
              <a:rPr lang="en-US" altLang="zh-CN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stride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改为了</a:t>
            </a:r>
            <a:r>
              <a:rPr lang="en-US" altLang="zh-CN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en-US" sz="1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>
                <a:ea typeface="宋体" panose="02010600030101010101" pitchFamily="2" charset="-122"/>
              </a:rPr>
              <a:t>特征图大小计算</a:t>
            </a:r>
            <a:endParaRPr lang="zh-CN" altLang="zh-HK"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7045" y="3422650"/>
            <a:ext cx="7334250" cy="6858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37845" y="3002915"/>
            <a:ext cx="3492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反卷积特征图大小计算方法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45" y="1786890"/>
            <a:ext cx="6393180" cy="94932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87045" y="1003300"/>
            <a:ext cx="3492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卷积特征图大小计算方法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 sz="3600">
                <a:ea typeface="宋体" panose="02010600030101010101" pitchFamily="2" charset="-122"/>
              </a:rPr>
              <a:t>代码实践</a:t>
            </a:r>
            <a:endParaRPr lang="zh-CN" altLang="zh-HK" sz="3600">
              <a:ea typeface="宋体" panose="02010600030101010101" pitchFamily="2" charset="-122"/>
            </a:endParaRPr>
          </a:p>
        </p:txBody>
      </p:sp>
      <p:sp>
        <p:nvSpPr>
          <p:cNvPr id="1" name="文本框 0"/>
          <p:cNvSpPr txBox="1"/>
          <p:nvPr/>
        </p:nvSpPr>
        <p:spPr>
          <a:xfrm>
            <a:off x="194945" y="958850"/>
            <a:ext cx="17157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论文介绍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1945" y="4400550"/>
            <a:ext cx="82677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2">
                    <a:lumMod val="40000"/>
                    <a:lumOff val="60000"/>
                  </a:schemeClr>
                </a:solidFill>
              </a:rPr>
              <a:t>Long, Jonathan, Evan Shelhamer, and Trevor Darrell. "Fully convolutional networks for semantic segmentation." Proceedings of the IEEE conference on computer vision and pattern recognition. 2015.</a:t>
            </a:r>
            <a:endParaRPr lang="zh-CN" altLang="en-US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1945" y="1473835"/>
            <a:ext cx="476123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1. 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将图像分类模型迁移到分割任务，实现了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end-to-end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的密集预测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2. 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使用了转置卷积来做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upsample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3. 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skip layer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提高精度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945" y="938530"/>
            <a:ext cx="7905750" cy="1895475"/>
          </a:xfrm>
          <a:prstGeom prst="rect">
            <a:avLst/>
          </a:prstGeom>
        </p:spPr>
      </p:pic>
      <p:sp>
        <p:nvSpPr>
          <p:cNvPr id="138" name="Google Shape;138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 sz="3600">
                <a:ea typeface="宋体" panose="02010600030101010101" pitchFamily="2" charset="-122"/>
              </a:rPr>
              <a:t>代码实践</a:t>
            </a:r>
            <a:endParaRPr lang="zh-CN" altLang="zh-HK" sz="3600">
              <a:ea typeface="宋体" panose="02010600030101010101" pitchFamily="2" charset="-122"/>
            </a:endParaRPr>
          </a:p>
        </p:txBody>
      </p:sp>
      <p:sp>
        <p:nvSpPr>
          <p:cNvPr id="1" name="文本框 0"/>
          <p:cNvSpPr txBox="1"/>
          <p:nvPr/>
        </p:nvSpPr>
        <p:spPr>
          <a:xfrm>
            <a:off x="207645" y="768350"/>
            <a:ext cx="36963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网络模型与结果展示</a:t>
            </a:r>
            <a:endParaRPr lang="zh-CN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025" y="2846705"/>
            <a:ext cx="3457575" cy="206819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980" y="2846705"/>
            <a:ext cx="4156710" cy="195199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HK" sz="3600">
                <a:ea typeface="宋体" panose="02010600030101010101" pitchFamily="2" charset="-122"/>
              </a:rPr>
              <a:t>代码实践</a:t>
            </a:r>
            <a:endParaRPr lang="zh-CN" altLang="zh-HK" sz="3600">
              <a:ea typeface="宋体" panose="02010600030101010101" pitchFamily="2" charset="-122"/>
            </a:endParaRPr>
          </a:p>
        </p:txBody>
      </p:sp>
      <p:sp>
        <p:nvSpPr>
          <p:cNvPr id="1" name="文本框 0"/>
          <p:cNvSpPr txBox="1"/>
          <p:nvPr/>
        </p:nvSpPr>
        <p:spPr>
          <a:xfrm>
            <a:off x="207645" y="1174750"/>
            <a:ext cx="36963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Pytorch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实现FCN-32s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1945" y="4400550"/>
            <a:ext cx="82677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2">
                    <a:lumMod val="40000"/>
                    <a:lumOff val="60000"/>
                  </a:schemeClr>
                </a:solidFill>
              </a:rPr>
              <a:t>Long, Jonathan, Evan Shelhamer, and Trevor Darrell. "Fully convolutional networks for semantic segmentation." Proceedings of the IEEE conference on computer vision and pattern recognition. 2015.</a:t>
            </a:r>
            <a:endParaRPr lang="zh-CN" altLang="en-US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1945" y="1829435"/>
            <a:ext cx="47612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HHA: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将深度图像转换成是那种不同通道（水平差异，对地高度以及表面法向量的角度）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3000"/>
              <a:t>谢谢！</a:t>
            </a:r>
            <a:endParaRPr sz="3000"/>
          </a:p>
        </p:txBody>
      </p:sp>
      <p:sp>
        <p:nvSpPr>
          <p:cNvPr id="184" name="Google Shape;184;p26"/>
          <p:cNvSpPr txBox="1"/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400">
                <a:solidFill>
                  <a:srgbClr val="FFFFFF"/>
                </a:solidFill>
              </a:rPr>
              <a:t>联系我：</a:t>
            </a:r>
            <a:endParaRPr sz="14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HK" sz="1400">
                <a:solidFill>
                  <a:srgbClr val="FFFFFF"/>
                </a:solidFill>
              </a:rPr>
              <a:t>2512243578@qq.com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400"/>
              <a:t> </a:t>
            </a:r>
            <a:endParaRPr sz="1400"/>
          </a:p>
        </p:txBody>
      </p:sp>
      <p:pic>
        <p:nvPicPr>
          <p:cNvPr id="185" name="Google Shape;185;p26" descr="金门大桥的黑白仰拍照片"/>
          <p:cNvPicPr preferRelativeResize="0"/>
          <p:nvPr/>
        </p:nvPicPr>
        <p:blipFill rotWithShape="1">
          <a:blip r:embed="rId1"/>
          <a:srcRect l="19071" t="9" r="4853"/>
          <a:stretch>
            <a:fillRect/>
          </a:stretch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/>
        </p:nvSpPr>
        <p:spPr>
          <a:xfrm>
            <a:off x="426720" y="385445"/>
            <a:ext cx="1388745" cy="636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>
                <a:solidFill>
                  <a:schemeClr val="lt1"/>
                </a:solidFill>
                <a:latin typeface="Roboto" panose="02000000000000000000"/>
                <a:ea typeface="宋体" panose="02010600030101010101" pitchFamily="2" charset="-122"/>
                <a:cs typeface="Roboto" panose="02000000000000000000"/>
                <a:sym typeface="Roboto" panose="02000000000000000000"/>
              </a:rPr>
              <a:t>连接</a:t>
            </a:r>
            <a:endParaRPr lang="zh-CN" sz="4000">
              <a:solidFill>
                <a:schemeClr val="lt1"/>
              </a:solidFill>
              <a:latin typeface="Roboto" panose="02000000000000000000"/>
              <a:ea typeface="宋体" panose="02010600030101010101" pitchFamily="2" charset="-122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" name="文本框 0"/>
          <p:cNvSpPr txBox="1"/>
          <p:nvPr/>
        </p:nvSpPr>
        <p:spPr>
          <a:xfrm>
            <a:off x="493395" y="1217295"/>
            <a:ext cx="19113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windows</a:t>
            </a:r>
            <a:r>
              <a:rPr lang="zh-CN" altLang="en-US" sz="2400">
                <a:solidFill>
                  <a:schemeClr val="bg1"/>
                </a:solidFill>
                <a:ea typeface="宋体" panose="02010600030101010101" pitchFamily="2" charset="-122"/>
              </a:rPr>
              <a:t>：</a:t>
            </a:r>
            <a:endParaRPr lang="zh-CN" altLang="en-US" sz="240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pic>
        <p:nvPicPr>
          <p:cNvPr id="8" name="图片 7" descr="1{55D6OZX3KM][7HLG(]JY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40685" y="385445"/>
            <a:ext cx="4864100" cy="46367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/>
        </p:nvSpPr>
        <p:spPr>
          <a:xfrm>
            <a:off x="426720" y="385445"/>
            <a:ext cx="1388745" cy="636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>
                <a:solidFill>
                  <a:schemeClr val="lt1"/>
                </a:solidFill>
                <a:latin typeface="Roboto" panose="02000000000000000000"/>
                <a:ea typeface="宋体" panose="02010600030101010101" pitchFamily="2" charset="-122"/>
                <a:cs typeface="Roboto" panose="02000000000000000000"/>
                <a:sym typeface="Roboto" panose="02000000000000000000"/>
              </a:rPr>
              <a:t>连接</a:t>
            </a:r>
            <a:endParaRPr lang="zh-CN" sz="4000">
              <a:solidFill>
                <a:schemeClr val="lt1"/>
              </a:solidFill>
              <a:latin typeface="Roboto" panose="02000000000000000000"/>
              <a:ea typeface="宋体" panose="02010600030101010101" pitchFamily="2" charset="-122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" name="文本框 0"/>
          <p:cNvSpPr txBox="1"/>
          <p:nvPr/>
        </p:nvSpPr>
        <p:spPr>
          <a:xfrm>
            <a:off x="493395" y="1217295"/>
            <a:ext cx="19113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windows</a:t>
            </a:r>
            <a:r>
              <a:rPr lang="zh-CN" altLang="en-US" sz="2400">
                <a:solidFill>
                  <a:schemeClr val="bg1"/>
                </a:solidFill>
                <a:ea typeface="宋体" panose="02010600030101010101" pitchFamily="2" charset="-122"/>
              </a:rPr>
              <a:t>：</a:t>
            </a:r>
            <a:endParaRPr lang="zh-CN" altLang="en-US" sz="240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pic>
        <p:nvPicPr>
          <p:cNvPr id="2" name="图片 1" descr="V6])BEG7V}5`4S[DP55@SL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9765" y="259080"/>
            <a:ext cx="4982845" cy="47504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/>
        </p:nvSpPr>
        <p:spPr>
          <a:xfrm>
            <a:off x="426720" y="385445"/>
            <a:ext cx="1388745" cy="636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>
                <a:solidFill>
                  <a:schemeClr val="lt1"/>
                </a:solidFill>
                <a:latin typeface="Roboto" panose="02000000000000000000"/>
                <a:ea typeface="宋体" panose="02010600030101010101" pitchFamily="2" charset="-122"/>
                <a:cs typeface="Roboto" panose="02000000000000000000"/>
                <a:sym typeface="Roboto" panose="02000000000000000000"/>
              </a:rPr>
              <a:t>连接</a:t>
            </a:r>
            <a:endParaRPr lang="zh-CN" sz="4000">
              <a:solidFill>
                <a:schemeClr val="lt1"/>
              </a:solidFill>
              <a:latin typeface="Roboto" panose="02000000000000000000"/>
              <a:ea typeface="宋体" panose="02010600030101010101" pitchFamily="2" charset="-122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" name="文本框 0"/>
          <p:cNvSpPr txBox="1"/>
          <p:nvPr/>
        </p:nvSpPr>
        <p:spPr>
          <a:xfrm>
            <a:off x="493395" y="1217295"/>
            <a:ext cx="20764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Mac or 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  <a:ea typeface="宋体" panose="02010600030101010101" pitchFamily="2" charset="-122"/>
              </a:rPr>
              <a:t>类</a:t>
            </a:r>
            <a:r>
              <a:rPr lang="en-US" altLang="zh-CN" sz="2400">
                <a:solidFill>
                  <a:schemeClr val="bg1"/>
                </a:solidFill>
                <a:ea typeface="宋体" panose="02010600030101010101" pitchFamily="2" charset="-122"/>
              </a:rPr>
              <a:t>Linux</a:t>
            </a:r>
            <a:r>
              <a:rPr lang="zh-CN" altLang="en-US" sz="2400">
                <a:solidFill>
                  <a:schemeClr val="bg1"/>
                </a:solidFill>
                <a:ea typeface="宋体" panose="02010600030101010101" pitchFamily="2" charset="-122"/>
              </a:rPr>
              <a:t>系统</a:t>
            </a:r>
            <a:r>
              <a:rPr lang="zh-CN" altLang="en-US" sz="2400">
                <a:solidFill>
                  <a:schemeClr val="bg1"/>
                </a:solidFill>
                <a:ea typeface="宋体" panose="02010600030101010101" pitchFamily="2" charset="-122"/>
              </a:rPr>
              <a:t>：</a:t>
            </a:r>
            <a:endParaRPr lang="zh-CN" altLang="en-US" sz="240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15465" y="2214880"/>
            <a:ext cx="57124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ssh root@116.85.29.36 -p 9999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70430" y="2749550"/>
            <a:ext cx="103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用户名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806190" y="2749550"/>
            <a:ext cx="7480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>
                <a:solidFill>
                  <a:schemeClr val="bg1"/>
                </a:solidFill>
              </a:rPr>
              <a:t>IP</a:t>
            </a:r>
            <a:endParaRPr lang="en-US" altLang="zh-CN" sz="20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382260" y="2749550"/>
            <a:ext cx="9969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>
                <a:solidFill>
                  <a:schemeClr val="bg1"/>
                </a:solidFill>
                <a:ea typeface="宋体" panose="02010600030101010101" pitchFamily="2" charset="-122"/>
              </a:rPr>
              <a:t>端口号</a:t>
            </a:r>
            <a:endParaRPr lang="zh-CN" altLang="en-US" sz="200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/>
        </p:nvSpPr>
        <p:spPr>
          <a:xfrm>
            <a:off x="426720" y="385445"/>
            <a:ext cx="2776855" cy="6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>
                <a:solidFill>
                  <a:schemeClr val="lt1"/>
                </a:solidFill>
                <a:latin typeface="Roboto" panose="02000000000000000000"/>
                <a:ea typeface="宋体" panose="02010600030101010101" pitchFamily="2" charset="-122"/>
                <a:cs typeface="Roboto" panose="02000000000000000000"/>
                <a:sym typeface="Roboto" panose="02000000000000000000"/>
              </a:rPr>
              <a:t>文件传输</a:t>
            </a:r>
            <a:endParaRPr lang="zh-CN" sz="4000">
              <a:solidFill>
                <a:schemeClr val="lt1"/>
              </a:solidFill>
              <a:latin typeface="Roboto" panose="02000000000000000000"/>
              <a:ea typeface="宋体" panose="02010600030101010101" pitchFamily="2" charset="-122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2" name="图片 1" descr="D$U0{SG1_~T[[VN%WD94@O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115" y="612140"/>
            <a:ext cx="4716780" cy="44970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93395" y="1217295"/>
            <a:ext cx="19113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windows</a:t>
            </a:r>
            <a:r>
              <a:rPr lang="zh-CN" altLang="en-US" sz="2400">
                <a:solidFill>
                  <a:schemeClr val="bg1"/>
                </a:solidFill>
                <a:ea typeface="宋体" panose="02010600030101010101" pitchFamily="2" charset="-122"/>
              </a:rPr>
              <a:t>：</a:t>
            </a:r>
            <a:endParaRPr lang="zh-CN" altLang="en-US" sz="240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089140" y="944245"/>
            <a:ext cx="332105" cy="30924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/>
        </p:nvSpPr>
        <p:spPr>
          <a:xfrm>
            <a:off x="426720" y="385445"/>
            <a:ext cx="2776855" cy="6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>
                <a:solidFill>
                  <a:schemeClr val="lt1"/>
                </a:solidFill>
                <a:latin typeface="Roboto" panose="02000000000000000000"/>
                <a:ea typeface="宋体" panose="02010600030101010101" pitchFamily="2" charset="-122"/>
                <a:cs typeface="Roboto" panose="02000000000000000000"/>
                <a:sym typeface="Roboto" panose="02000000000000000000"/>
              </a:rPr>
              <a:t>文件传输</a:t>
            </a:r>
            <a:endParaRPr lang="zh-CN" sz="4000">
              <a:solidFill>
                <a:schemeClr val="lt1"/>
              </a:solidFill>
              <a:latin typeface="Roboto" panose="02000000000000000000"/>
              <a:ea typeface="宋体" panose="02010600030101010101" pitchFamily="2" charset="-122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" name="文本框 0"/>
          <p:cNvSpPr txBox="1"/>
          <p:nvPr/>
        </p:nvSpPr>
        <p:spPr>
          <a:xfrm>
            <a:off x="593090" y="1253490"/>
            <a:ext cx="20764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Mac or 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  <a:ea typeface="宋体" panose="02010600030101010101" pitchFamily="2" charset="-122"/>
              </a:rPr>
              <a:t>类</a:t>
            </a:r>
            <a:r>
              <a:rPr lang="en-US" altLang="zh-CN" sz="2400">
                <a:solidFill>
                  <a:schemeClr val="bg1"/>
                </a:solidFill>
                <a:ea typeface="宋体" panose="02010600030101010101" pitchFamily="2" charset="-122"/>
              </a:rPr>
              <a:t>Linux</a:t>
            </a:r>
            <a:r>
              <a:rPr lang="zh-CN" altLang="en-US" sz="2400">
                <a:solidFill>
                  <a:schemeClr val="bg1"/>
                </a:solidFill>
                <a:ea typeface="宋体" panose="02010600030101010101" pitchFamily="2" charset="-122"/>
              </a:rPr>
              <a:t>系统</a:t>
            </a:r>
            <a:r>
              <a:rPr lang="zh-CN" altLang="en-US" sz="2400">
                <a:solidFill>
                  <a:schemeClr val="bg1"/>
                </a:solidFill>
                <a:ea typeface="宋体" panose="02010600030101010101" pitchFamily="2" charset="-122"/>
              </a:rPr>
              <a:t>：</a:t>
            </a:r>
            <a:endParaRPr lang="zh-CN" altLang="en-US" sz="240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83765" y="2372360"/>
            <a:ext cx="36690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1"/>
                </a:solidFill>
              </a:rPr>
              <a:t>scp -P 9999  path1 path2</a:t>
            </a:r>
            <a:endParaRPr lang="en-US" altLang="zh-CN" sz="200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54885" y="3046095"/>
            <a:ext cx="3384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服务器上路径组成是：</a:t>
            </a:r>
            <a:r>
              <a:rPr lang="en-US" altLang="zh-CN">
                <a:solidFill>
                  <a:schemeClr val="bg1"/>
                </a:solidFill>
              </a:rPr>
              <a:t>root@116.85.29.36:path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254885" y="3802380"/>
            <a:ext cx="29451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ea typeface="宋体" panose="02010600030101010101" pitchFamily="2" charset="-122"/>
              </a:rPr>
              <a:t>如果传输的文件夹，要在端口号后，加</a:t>
            </a:r>
            <a:r>
              <a:rPr lang="en-US" altLang="zh-CN">
                <a:solidFill>
                  <a:schemeClr val="bg1"/>
                </a:solidFill>
                <a:ea typeface="宋体" panose="02010600030101010101" pitchFamily="2" charset="-122"/>
              </a:rPr>
              <a:t>-r</a:t>
            </a:r>
            <a:r>
              <a:rPr lang="zh-CN" altLang="en-US">
                <a:solidFill>
                  <a:schemeClr val="bg1"/>
                </a:solidFill>
                <a:ea typeface="宋体" panose="02010600030101010101" pitchFamily="2" charset="-122"/>
              </a:rPr>
              <a:t>表示。</a:t>
            </a:r>
            <a:endParaRPr lang="zh-CN" altLang="en-US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6500" y="4362450"/>
            <a:ext cx="58166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也可以在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windows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上下载一个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it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这样就与其他系统一样操作了</a:t>
            </a:r>
            <a:endParaRPr lang="zh-CN" altLang="en-US" sz="20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/>
        </p:nvSpPr>
        <p:spPr>
          <a:xfrm>
            <a:off x="426720" y="385445"/>
            <a:ext cx="2776855" cy="6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000">
                <a:solidFill>
                  <a:schemeClr val="lt1"/>
                </a:solidFill>
                <a:latin typeface="Roboto" panose="02000000000000000000"/>
                <a:ea typeface="宋体" panose="02010600030101010101" pitchFamily="2" charset="-122"/>
                <a:cs typeface="Roboto" panose="02000000000000000000"/>
                <a:sym typeface="Roboto" panose="02000000000000000000"/>
              </a:rPr>
              <a:t>环境配置</a:t>
            </a:r>
            <a:endParaRPr lang="zh-CN" altLang="en-US" sz="4000">
              <a:solidFill>
                <a:schemeClr val="lt1"/>
              </a:solidFill>
              <a:latin typeface="Roboto" panose="02000000000000000000"/>
              <a:ea typeface="宋体" panose="02010600030101010101" pitchFamily="2" charset="-122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" name="文本框 0"/>
          <p:cNvSpPr txBox="1"/>
          <p:nvPr/>
        </p:nvSpPr>
        <p:spPr>
          <a:xfrm>
            <a:off x="593090" y="1253490"/>
            <a:ext cx="33115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ea typeface="宋体" panose="02010600030101010101" pitchFamily="2" charset="-122"/>
              </a:rPr>
              <a:t>建议使用</a:t>
            </a:r>
            <a:r>
              <a:rPr lang="en-US" altLang="zh-CN" sz="2400">
                <a:solidFill>
                  <a:schemeClr val="bg1"/>
                </a:solidFill>
                <a:ea typeface="宋体" panose="02010600030101010101" pitchFamily="2" charset="-122"/>
              </a:rPr>
              <a:t>A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naconda</a:t>
            </a:r>
            <a:endParaRPr lang="zh-CN" altLang="en-US" sz="240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35330" y="2087880"/>
            <a:ext cx="56495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AutoNum type="arabicPeriod"/>
            </a:pPr>
            <a:r>
              <a:rPr lang="zh-CN" altLang="en-US" sz="2000">
                <a:solidFill>
                  <a:schemeClr val="bg1"/>
                </a:solidFill>
                <a:ea typeface="宋体" panose="02010600030101010101" pitchFamily="2" charset="-122"/>
                <a:hlinkClick r:id="rId1" action="ppaction://hlinkfile"/>
              </a:rPr>
              <a:t>安装</a:t>
            </a:r>
            <a:r>
              <a:rPr lang="en-US" altLang="zh-CN" sz="2000">
                <a:solidFill>
                  <a:schemeClr val="bg1"/>
                </a:solidFill>
                <a:ea typeface="宋体" panose="02010600030101010101" pitchFamily="2" charset="-122"/>
                <a:hlinkClick r:id="rId1" action="ppaction://hlinkfile"/>
              </a:rPr>
              <a:t>python3.6</a:t>
            </a:r>
            <a:r>
              <a:rPr lang="zh-CN" altLang="en-US" sz="2000">
                <a:solidFill>
                  <a:schemeClr val="bg1"/>
                </a:solidFill>
                <a:ea typeface="宋体" panose="02010600030101010101" pitchFamily="2" charset="-122"/>
                <a:hlinkClick r:id="rId1" action="ppaction://hlinkfile"/>
              </a:rPr>
              <a:t>或者直接安装</a:t>
            </a:r>
            <a:r>
              <a:rPr lang="en-US" altLang="zh-CN" sz="2000">
                <a:solidFill>
                  <a:schemeClr val="bg1"/>
                </a:solidFill>
                <a:ea typeface="宋体" panose="02010600030101010101" pitchFamily="2" charset="-122"/>
                <a:hlinkClick r:id="rId1" action="ppaction://hlinkfile"/>
              </a:rPr>
              <a:t>Anaconda</a:t>
            </a:r>
            <a:endParaRPr lang="en-US" altLang="zh-CN" sz="2000">
              <a:solidFill>
                <a:schemeClr val="bg1"/>
              </a:solidFill>
              <a:ea typeface="宋体" panose="02010600030101010101" pitchFamily="2" charset="-122"/>
              <a:hlinkClick r:id="rId1" action="ppaction://hlinkfile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81375" y="1330325"/>
            <a:ext cx="38595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https://www.anaconda.com/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72795" y="2677160"/>
            <a:ext cx="5574030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chemeClr val="bg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2.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pip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或者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conda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安装必要的包或者库</a:t>
            </a:r>
            <a:endParaRPr lang="zh-CN" altLang="en-US" sz="20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0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400" b="1">
                <a:solidFill>
                  <a:schemeClr val="bg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3.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</a:t>
            </a:r>
            <a:r>
              <a:rPr lang="zh-CN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打开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jupyter notebook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进行编辑</a:t>
            </a:r>
            <a:endParaRPr lang="zh-CN" altLang="en-US" sz="200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/>
        </p:nvSpPr>
        <p:spPr>
          <a:xfrm>
            <a:off x="300300" y="133325"/>
            <a:ext cx="32700" cy="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1919950" y="2964525"/>
            <a:ext cx="316500" cy="649200"/>
          </a:xfrm>
          <a:prstGeom prst="down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highlight>
                <a:srgbClr val="FFFFFF"/>
              </a:highlight>
            </a:endParaRPr>
          </a:p>
        </p:txBody>
      </p:sp>
      <p:pic>
        <p:nvPicPr>
          <p:cNvPr id="1" name="图片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" y="1030605"/>
            <a:ext cx="3916680" cy="292862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039495" y="3639185"/>
            <a:ext cx="1543685" cy="215900"/>
          </a:xfrm>
          <a:prstGeom prst="rect">
            <a:avLst/>
          </a:prstGeom>
          <a:noFill/>
          <a:ln>
            <a:solidFill>
              <a:schemeClr val="accent3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2145" y="1030605"/>
            <a:ext cx="4651375" cy="292925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925060" y="1898650"/>
            <a:ext cx="3086100" cy="660400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510,&quot;width&quot;:6917}"/>
</p:tagLst>
</file>

<file path=ppt/tags/tag2.xml><?xml version="1.0" encoding="utf-8"?>
<p:tagLst xmlns:p="http://schemas.openxmlformats.org/presentationml/2006/main">
  <p:tag name="KSO_WM_UNIT_PLACING_PICTURE_USER_VIEWPORT" val="{&quot;height&quot;:1510,&quot;width&quot;:6917}"/>
</p:tagLst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2292</Words>
  <Application>WPS 演示</Application>
  <PresentationFormat/>
  <Paragraphs>226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8" baseType="lpstr">
      <vt:lpstr>Arial</vt:lpstr>
      <vt:lpstr>宋体</vt:lpstr>
      <vt:lpstr>Wingdings</vt:lpstr>
      <vt:lpstr>Arial</vt:lpstr>
      <vt:lpstr>Roboto</vt:lpstr>
      <vt:lpstr>微软雅黑</vt:lpstr>
      <vt:lpstr>Arial Unicode MS</vt:lpstr>
      <vt:lpstr>Times New Roman</vt:lpstr>
      <vt:lpstr>Material</vt:lpstr>
      <vt:lpstr>环境配置与转置卷积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转置卷积</vt:lpstr>
      <vt:lpstr>卷积操作</vt:lpstr>
      <vt:lpstr>卷积操作</vt:lpstr>
      <vt:lpstr>卷积操作</vt:lpstr>
      <vt:lpstr>加速操作</vt:lpstr>
      <vt:lpstr>加速操作</vt:lpstr>
      <vt:lpstr>加速操作</vt:lpstr>
      <vt:lpstr>加速操作</vt:lpstr>
      <vt:lpstr>加速操作</vt:lpstr>
      <vt:lpstr>转置卷积操作</vt:lpstr>
      <vt:lpstr>深刻理解</vt:lpstr>
      <vt:lpstr>深刻理解</vt:lpstr>
      <vt:lpstr>深刻理解</vt:lpstr>
      <vt:lpstr>深刻理解</vt:lpstr>
      <vt:lpstr>特征图大小计算</vt:lpstr>
      <vt:lpstr>代码实践</vt:lpstr>
      <vt:lpstr>代码实践</vt:lpstr>
      <vt:lpstr>代码实践</vt:lpstr>
      <vt:lpstr>谢谢！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环境配置与转置卷积</dc:title>
  <dc:creator/>
  <cp:lastModifiedBy>dell</cp:lastModifiedBy>
  <cp:revision>20</cp:revision>
  <dcterms:created xsi:type="dcterms:W3CDTF">2019-11-29T08:02:00Z</dcterms:created>
  <dcterms:modified xsi:type="dcterms:W3CDTF">2019-11-30T06:40:35Z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2052-11.1.0.9292</vt:lpwstr>
  </property>
</Properties>
</file>